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4" r:id="rId3"/>
    <p:sldId id="282" r:id="rId4"/>
    <p:sldId id="257" r:id="rId5"/>
    <p:sldId id="259" r:id="rId6"/>
    <p:sldId id="260" r:id="rId7"/>
    <p:sldId id="267" r:id="rId8"/>
    <p:sldId id="276" r:id="rId9"/>
    <p:sldId id="277" r:id="rId10"/>
    <p:sldId id="278" r:id="rId11"/>
    <p:sldId id="261" r:id="rId12"/>
    <p:sldId id="279" r:id="rId13"/>
    <p:sldId id="262" r:id="rId14"/>
    <p:sldId id="269" r:id="rId15"/>
    <p:sldId id="280" r:id="rId16"/>
    <p:sldId id="281" r:id="rId17"/>
    <p:sldId id="272" r:id="rId18"/>
    <p:sldId id="265" r:id="rId19"/>
    <p:sldId id="284" r:id="rId20"/>
    <p:sldId id="273" r:id="rId21"/>
    <p:sldId id="275" r:id="rId22"/>
    <p:sldId id="285" r:id="rId23"/>
    <p:sldId id="26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FF93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21" autoAdjust="0"/>
  </p:normalViewPr>
  <p:slideViewPr>
    <p:cSldViewPr>
      <p:cViewPr varScale="1">
        <p:scale>
          <a:sx n="54" d="100"/>
          <a:sy n="54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58FFD-5EDA-489B-BE95-B6117BD1CFBA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26BCE-8019-4D42-993D-C592A354E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6BCE-8019-4D42-993D-C592A354ED1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Transcript </a:t>
            </a:r>
            <a:r>
              <a:rPr lang="en-US" dirty="0" smtClean="0"/>
              <a:t>1344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MAKE INTRODUCTIONS</a:t>
            </a:r>
          </a:p>
          <a:p>
            <a:r>
              <a:rPr lang="en-US" baseline="0" dirty="0" smtClean="0"/>
              <a:t>--Redirect patrons to other reference venues, if needs can be better met that way</a:t>
            </a:r>
          </a:p>
          <a:p>
            <a:r>
              <a:rPr lang="en-US" baseline="0" dirty="0" smtClean="0"/>
              <a:t>--Refer to other librarians with specialized expertise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6BCE-8019-4D42-993D-C592A354ED1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Transcript</a:t>
            </a:r>
            <a:r>
              <a:rPr lang="en-US" baseline="0" smtClean="0"/>
              <a:t> </a:t>
            </a:r>
            <a:r>
              <a:rPr lang="en-US" baseline="0" smtClean="0"/>
              <a:t>1338</a:t>
            </a:r>
          </a:p>
          <a:p>
            <a:endParaRPr lang="en-US" baseline="0" dirty="0" smtClean="0"/>
          </a:p>
          <a:p>
            <a:r>
              <a:rPr lang="en-US" baseline="0" dirty="0" smtClean="0"/>
              <a:t>SHARE SECRET KNOWLEDGE</a:t>
            </a:r>
          </a:p>
          <a:p>
            <a:r>
              <a:rPr lang="en-US" baseline="0" dirty="0" smtClean="0"/>
              <a:t>--Provide definitions for specialized community language</a:t>
            </a:r>
          </a:p>
          <a:p>
            <a:r>
              <a:rPr lang="en-US" baseline="0" dirty="0" smtClean="0"/>
              <a:t>--Confide “tricks of the library trade” to patrons</a:t>
            </a:r>
          </a:p>
          <a:p>
            <a:r>
              <a:rPr lang="en-US" baseline="0" dirty="0" smtClean="0"/>
              <a:t>--Explain the ethics, standards, or history of library services and policies</a:t>
            </a:r>
          </a:p>
          <a:p>
            <a:r>
              <a:rPr lang="en-US" baseline="0" dirty="0" smtClean="0"/>
              <a:t>--Describe the scope of what librarians can do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6BCE-8019-4D42-993D-C592A354ED1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CATCH THEM BEING GOOD (behaviorism)</a:t>
            </a:r>
          </a:p>
          <a:p>
            <a:r>
              <a:rPr lang="en-US" dirty="0" smtClean="0"/>
              <a:t>--reinforce</a:t>
            </a:r>
            <a:r>
              <a:rPr lang="en-US" baseline="0" dirty="0" smtClean="0"/>
              <a:t> positive information seeking behaviors</a:t>
            </a:r>
          </a:p>
          <a:p>
            <a:r>
              <a:rPr lang="en-US" baseline="0" dirty="0" smtClean="0"/>
              <a:t>--acknowledge &amp; complement; recognize patron’s hard work thus far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6BCE-8019-4D42-993D-C592A354ED1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THINK ALOUD</a:t>
            </a:r>
          </a:p>
          <a:p>
            <a:r>
              <a:rPr lang="en-US" baseline="0" dirty="0" smtClean="0"/>
              <a:t>--Make librarian thoughts (as expert researchers) transparent to patrons</a:t>
            </a:r>
          </a:p>
          <a:p>
            <a:r>
              <a:rPr lang="en-US" baseline="0" dirty="0" smtClean="0"/>
              <a:t>--Describe cognitive process throughout the steps of the reference transaction</a:t>
            </a:r>
          </a:p>
          <a:p>
            <a:r>
              <a:rPr lang="en-US" baseline="0" dirty="0" smtClean="0"/>
              <a:t>--Give insight into expert info seeking process (window into the minds of librarians)</a:t>
            </a:r>
          </a:p>
          <a:p>
            <a:r>
              <a:rPr lang="en-US" baseline="0" dirty="0" smtClean="0"/>
              <a:t>--Share failures, as well as successes, and coping strategies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6BCE-8019-4D42-993D-C592A354ED1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SHOW, DON’T TELL (modeling)</a:t>
            </a:r>
          </a:p>
          <a:p>
            <a:r>
              <a:rPr lang="en-US" baseline="0" dirty="0" smtClean="0"/>
              <a:t>--Demonstrate the info seeking process</a:t>
            </a:r>
          </a:p>
          <a:p>
            <a:r>
              <a:rPr lang="en-US" baseline="0" dirty="0" smtClean="0"/>
              <a:t>--Push pages, tutorials, etc.</a:t>
            </a:r>
          </a:p>
          <a:p>
            <a:r>
              <a:rPr lang="en-US" baseline="0" dirty="0" smtClean="0"/>
              <a:t>--Direct patrons to open a browser window and librarian completes steps during chat</a:t>
            </a:r>
          </a:p>
          <a:p>
            <a:r>
              <a:rPr lang="en-US" baseline="0" dirty="0" smtClean="0"/>
              <a:t>--Move beyond narration to images and interaction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6BCE-8019-4D42-993D-C592A354ED1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Transcript</a:t>
            </a:r>
            <a:r>
              <a:rPr lang="en-US" baseline="0" dirty="0" smtClean="0"/>
              <a:t> </a:t>
            </a:r>
            <a:r>
              <a:rPr lang="en-US" baseline="0" dirty="0" smtClean="0"/>
              <a:t>519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CHUNK IT UP</a:t>
            </a:r>
          </a:p>
          <a:p>
            <a:r>
              <a:rPr lang="en-US" baseline="0" dirty="0" smtClean="0"/>
              <a:t>--Identify additional steps the patron will face after the immediate need is met</a:t>
            </a:r>
          </a:p>
          <a:p>
            <a:r>
              <a:rPr lang="en-US" baseline="0" dirty="0" smtClean="0"/>
              <a:t>--Make patrons aware of or offer advice about coming challenges and opportunities</a:t>
            </a:r>
          </a:p>
          <a:p>
            <a:r>
              <a:rPr lang="en-US" baseline="0" dirty="0" smtClean="0"/>
              <a:t>--Step out of chat and re-enter when patrons are ready to continue</a:t>
            </a:r>
          </a:p>
          <a:p>
            <a:r>
              <a:rPr lang="en-US" baseline="0" dirty="0" smtClean="0"/>
              <a:t>--Divide transaction into discrete, manageable chunks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6BCE-8019-4D42-993D-C592A354ED1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6BCE-8019-4D42-993D-C592A354ED1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Transcript </a:t>
            </a:r>
            <a:r>
              <a:rPr lang="en-US" dirty="0" smtClean="0"/>
              <a:t>1190</a:t>
            </a:r>
          </a:p>
          <a:p>
            <a:endParaRPr lang="en-US" dirty="0" smtClean="0"/>
          </a:p>
          <a:p>
            <a:r>
              <a:rPr lang="en-US" dirty="0" smtClean="0"/>
              <a:t>LET THEM</a:t>
            </a:r>
            <a:r>
              <a:rPr lang="en-US" baseline="0" dirty="0" smtClean="0"/>
              <a:t> DRIVE (active learning)</a:t>
            </a:r>
          </a:p>
          <a:p>
            <a:r>
              <a:rPr lang="en-US" dirty="0" smtClean="0"/>
              <a:t>--Invite</a:t>
            </a:r>
            <a:r>
              <a:rPr lang="en-US" baseline="0" dirty="0" smtClean="0"/>
              <a:t> patrons to describe or show what steps they’ve already taken</a:t>
            </a:r>
          </a:p>
          <a:p>
            <a:r>
              <a:rPr lang="en-US" baseline="0" dirty="0" smtClean="0"/>
              <a:t>--Encourage patrons to initiate actions while the librarian just observes</a:t>
            </a:r>
          </a:p>
          <a:p>
            <a:r>
              <a:rPr lang="en-US" baseline="0" dirty="0" smtClean="0"/>
              <a:t>--Allow patrons to make decisions and take actions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6BCE-8019-4D42-993D-C592A354ED1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6BCE-8019-4D42-993D-C592A354ED1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</a:t>
            </a:r>
            <a:r>
              <a:rPr lang="en-US" baseline="0" dirty="0" smtClean="0"/>
              <a:t> THE WELCOME WAGON </a:t>
            </a:r>
          </a:p>
          <a:p>
            <a:r>
              <a:rPr lang="en-US" baseline="0" dirty="0" smtClean="0"/>
              <a:t>--Show enthusiasm for patron requests for assistance</a:t>
            </a:r>
          </a:p>
          <a:p>
            <a:r>
              <a:rPr lang="en-US" baseline="0" dirty="0" smtClean="0"/>
              <a:t>--Explain that other info seekers wrestle with similar issues</a:t>
            </a:r>
          </a:p>
          <a:p>
            <a:r>
              <a:rPr lang="en-US" baseline="0" dirty="0" smtClean="0"/>
              <a:t>--Elicit feedback from patrons as peers (newest members of info seeking community)</a:t>
            </a:r>
          </a:p>
          <a:p>
            <a:r>
              <a:rPr lang="en-US" baseline="0" dirty="0" smtClean="0"/>
              <a:t>--Recognize patron’s expertise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26BCE-8019-4D42-993D-C592A354ED1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CC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096000" y="6488668"/>
            <a:ext cx="2792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CC00"/>
                </a:solidFill>
              </a:rPr>
              <a:t>Oakleaf &amp; VanScoy,</a:t>
            </a:r>
            <a:r>
              <a:rPr lang="en-US" baseline="0" dirty="0" smtClean="0">
                <a:solidFill>
                  <a:srgbClr val="00CC00"/>
                </a:solidFill>
              </a:rPr>
              <a:t> 2009</a:t>
            </a:r>
            <a:endParaRPr lang="en-US" dirty="0">
              <a:solidFill>
                <a:srgbClr val="00CC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CC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7030A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rgbClr val="7030A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rgbClr val="7030A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rgbClr val="7030A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rgbClr val="7030A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meganoakleaf.info/teachwithtech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tosearch.com/clip-art/intersection.html" TargetMode="External"/><Relationship Id="rId3" Type="http://schemas.openxmlformats.org/officeDocument/2006/relationships/hyperlink" Target="http://www.leehansen.com/clipart/Themes/School/images/prize-ribbon1.gif" TargetMode="External"/><Relationship Id="rId7" Type="http://schemas.openxmlformats.org/officeDocument/2006/relationships/hyperlink" Target="http://www.clker.com/cliparts/e/6/f/8/1194986818603360813target_with_arrow_virgin_01.svg.med.png" TargetMode="External"/><Relationship Id="rId12" Type="http://schemas.openxmlformats.org/officeDocument/2006/relationships/hyperlink" Target="http://www.gapingvoid.com/now%20what.jpg" TargetMode="External"/><Relationship Id="rId2" Type="http://schemas.openxmlformats.org/officeDocument/2006/relationships/hyperlink" Target="http://api.ning.com/files/UYzj0yYxWl-b978FdHG5PinxCi5ETHejYZUuARJKkkKgZEXp85cO9VtLTeEJ5MPzZvxMb2gUxJZJT16FiLTaa3ZzQf8-P3b4/welcome_wago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ineconchile.files.wordpress.com/2008/03/speedracergo.jpg" TargetMode="External"/><Relationship Id="rId11" Type="http://schemas.openxmlformats.org/officeDocument/2006/relationships/hyperlink" Target="http://www.jmeacham.com/centers/planning.guide.clip.art.gif" TargetMode="External"/><Relationship Id="rId5" Type="http://schemas.openxmlformats.org/officeDocument/2006/relationships/hyperlink" Target="http://www.free-clip-art.com/members/content/gallery/Education_Clip_Art/1004teacher.gif" TargetMode="External"/><Relationship Id="rId10" Type="http://schemas.openxmlformats.org/officeDocument/2006/relationships/hyperlink" Target="http://www.hardin.k12.ky.us/jhhs/jhhslmc/shakespeare-bust-color.gif" TargetMode="External"/><Relationship Id="rId4" Type="http://schemas.openxmlformats.org/officeDocument/2006/relationships/hyperlink" Target="http://media.crbcrusaders.org/vimages/shared/vnews/stories/49b186cb288d1/1_1236371169256.jpg" TargetMode="External"/><Relationship Id="rId9" Type="http://schemas.openxmlformats.org/officeDocument/2006/relationships/hyperlink" Target="http://www.hasslefreeclipart.com/clipart_school/images/microscope.gi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/>
          </a:bodyPr>
          <a:lstStyle/>
          <a:p>
            <a:r>
              <a:rPr lang="en-US" dirty="0" smtClean="0"/>
              <a:t>“Teachable Instants”: </a:t>
            </a:r>
            <a:br>
              <a:rPr lang="en-US" dirty="0" smtClean="0"/>
            </a:br>
            <a:r>
              <a:rPr lang="en-US" dirty="0" smtClean="0"/>
              <a:t>Taking the Opportunity or Taking a Pass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Megan Oakleaf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Amy VanScoy</a:t>
            </a:r>
          </a:p>
          <a:p>
            <a:r>
              <a:rPr lang="en-US" i="1" dirty="0" smtClean="0"/>
              <a:t>RUSA Research Forum</a:t>
            </a:r>
          </a:p>
          <a:p>
            <a:r>
              <a:rPr lang="en-US" i="1" dirty="0" smtClean="0"/>
              <a:t>July 2009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Chunk It Up:</a:t>
            </a:r>
            <a:br>
              <a:rPr lang="en-US" i="1" dirty="0" smtClean="0"/>
            </a:br>
            <a:r>
              <a:rPr lang="en-US" i="1" dirty="0" smtClean="0"/>
              <a:t>An Example from the Transcripts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(10:45:34) librarian: </a:t>
            </a:r>
            <a:r>
              <a:rPr lang="en-US" sz="2400" dirty="0" smtClean="0">
                <a:solidFill>
                  <a:srgbClr val="FF0000"/>
                </a:solidFill>
              </a:rPr>
              <a:t>there are several ways </a:t>
            </a:r>
            <a:r>
              <a:rPr lang="en-US" sz="2400" dirty="0" smtClean="0"/>
              <a:t>to find lit criticism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(10:45:49) librarian: </a:t>
            </a:r>
            <a:r>
              <a:rPr lang="en-US" sz="2400" dirty="0" smtClean="0">
                <a:solidFill>
                  <a:srgbClr val="FF0000"/>
                </a:solidFill>
              </a:rPr>
              <a:t>One way is </a:t>
            </a:r>
            <a:r>
              <a:rPr lang="en-US" sz="2400" dirty="0" smtClean="0"/>
              <a:t>to search the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(10:45:52) librarian: library catalog by keyword using text title &amp; the word "criticism"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(10:46:07) librarian: so for example...</a:t>
            </a:r>
            <a:r>
              <a:rPr lang="en-US" sz="2400" dirty="0" err="1" smtClean="0"/>
              <a:t>moby</a:t>
            </a:r>
            <a:r>
              <a:rPr lang="en-US" sz="2400" dirty="0" smtClean="0"/>
              <a:t> dick and criticism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(10:46:21) librarian: although you'll find tons for </a:t>
            </a:r>
            <a:r>
              <a:rPr lang="en-US" sz="2400" dirty="0" err="1" smtClean="0"/>
              <a:t>moby</a:t>
            </a:r>
            <a:r>
              <a:rPr lang="en-US" sz="2400" dirty="0" smtClean="0"/>
              <a:t> dick!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(10:46:39) Patron: </a:t>
            </a:r>
            <a:r>
              <a:rPr lang="en-US" sz="2400" dirty="0" err="1" smtClean="0"/>
              <a:t>lol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(10:46:55) librarian: You find whole books, but also book chapters (if you're looking for something shorter than a book)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(10:47:16) librarian: </a:t>
            </a:r>
            <a:r>
              <a:rPr lang="en-US" sz="2400" dirty="0" smtClean="0">
                <a:solidFill>
                  <a:srgbClr val="FF0000"/>
                </a:solidFill>
              </a:rPr>
              <a:t>Another way to </a:t>
            </a:r>
            <a:r>
              <a:rPr lang="en-US" sz="2400" dirty="0" smtClean="0"/>
              <a:t>find criticism for books, is to look for articles in a database called MLA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(10:47:17) Patron: </a:t>
            </a:r>
            <a:r>
              <a:rPr lang="en-US" sz="2400" dirty="0" err="1" smtClean="0"/>
              <a:t>i</a:t>
            </a:r>
            <a:r>
              <a:rPr lang="en-US" sz="2400" dirty="0" smtClean="0"/>
              <a:t> think </a:t>
            </a:r>
            <a:r>
              <a:rPr lang="en-US" sz="2400" dirty="0" err="1" smtClean="0"/>
              <a:t>im</a:t>
            </a:r>
            <a:r>
              <a:rPr lang="en-US" sz="2400" dirty="0" smtClean="0"/>
              <a:t> looking for scholarly articles?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(10:47:20) librarian: OK, Then MLA is the way to go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Instructional Strategies</a:t>
            </a:r>
            <a:br>
              <a:rPr lang="en-US" dirty="0" smtClean="0"/>
            </a:br>
            <a:r>
              <a:rPr lang="en-US" dirty="0" smtClean="0"/>
              <a:t>that Support Active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Them Drive</a:t>
            </a:r>
          </a:p>
        </p:txBody>
      </p:sp>
      <p:pic>
        <p:nvPicPr>
          <p:cNvPr id="2052" name="Picture 4" descr="http://media.crbcrusaders.org/vimages/shared/vnews/stories/49b186cb288d1/1_12363711692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133600"/>
            <a:ext cx="4289005" cy="369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Let Them Drive:</a:t>
            </a:r>
            <a:br>
              <a:rPr lang="en-US" i="1" dirty="0" smtClean="0"/>
            </a:br>
            <a:r>
              <a:rPr lang="en-US" i="1" dirty="0" smtClean="0"/>
              <a:t>An Example from the Transcripts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(12:10:05) librarian: </a:t>
            </a:r>
            <a:r>
              <a:rPr lang="en-US" dirty="0" smtClean="0">
                <a:solidFill>
                  <a:srgbClr val="FF0000"/>
                </a:solidFill>
              </a:rPr>
              <a:t>what do you think </a:t>
            </a:r>
            <a:r>
              <a:rPr lang="en-US" dirty="0" smtClean="0"/>
              <a:t>of the results from that search?</a:t>
            </a:r>
          </a:p>
          <a:p>
            <a:r>
              <a:rPr lang="en-US" dirty="0" smtClean="0"/>
              <a:t>(12:10:16) librarian: It's hard for me to tell if any of those articles look relevant</a:t>
            </a:r>
          </a:p>
          <a:p>
            <a:r>
              <a:rPr lang="en-US" dirty="0" smtClean="0"/>
              <a:t>(12:10:25) librarian: because I don't remember what the wasteland is about</a:t>
            </a:r>
          </a:p>
          <a:p>
            <a:r>
              <a:rPr lang="en-US" dirty="0" smtClean="0"/>
              <a:t>(12:10:32) librarian: </a:t>
            </a:r>
            <a:r>
              <a:rPr lang="en-US" dirty="0" smtClean="0">
                <a:solidFill>
                  <a:srgbClr val="FF0000"/>
                </a:solidFill>
              </a:rPr>
              <a:t>to find out more </a:t>
            </a:r>
            <a:r>
              <a:rPr lang="en-US" dirty="0" smtClean="0"/>
              <a:t>info about the articles or books, </a:t>
            </a:r>
            <a:r>
              <a:rPr lang="en-US" dirty="0" smtClean="0">
                <a:solidFill>
                  <a:srgbClr val="FF0000"/>
                </a:solidFill>
              </a:rPr>
              <a:t>click on the title</a:t>
            </a:r>
          </a:p>
          <a:p>
            <a:r>
              <a:rPr lang="en-US" dirty="0" smtClean="0"/>
              <a:t>(12:10:55) Patron: ok, great, </a:t>
            </a:r>
            <a:r>
              <a:rPr lang="en-US" dirty="0" err="1" smtClean="0"/>
              <a:t>im</a:t>
            </a:r>
            <a:r>
              <a:rPr lang="en-US" dirty="0" smtClean="0"/>
              <a:t> searching now</a:t>
            </a:r>
          </a:p>
          <a:p>
            <a:r>
              <a:rPr lang="en-US" dirty="0" smtClean="0"/>
              <a:t>(12:11:06) Patron: some of the articles look good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Instructional Strategies</a:t>
            </a:r>
            <a:br>
              <a:rPr lang="en-US" dirty="0" smtClean="0"/>
            </a:br>
            <a:r>
              <a:rPr lang="en-US" dirty="0" smtClean="0"/>
              <a:t>that Support Social Constructivism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572000" cy="4876800"/>
          </a:xfrm>
        </p:spPr>
        <p:txBody>
          <a:bodyPr/>
          <a:lstStyle/>
          <a:p>
            <a:r>
              <a:rPr lang="en-US" dirty="0" smtClean="0"/>
              <a:t>Be the Welcome Wagon</a:t>
            </a:r>
          </a:p>
          <a:p>
            <a:r>
              <a:rPr lang="en-US" dirty="0" smtClean="0"/>
              <a:t>Make Introductions</a:t>
            </a:r>
          </a:p>
          <a:p>
            <a:r>
              <a:rPr lang="en-US" dirty="0" smtClean="0"/>
              <a:t>Share Secret Knowledge</a:t>
            </a:r>
          </a:p>
        </p:txBody>
      </p:sp>
      <p:pic>
        <p:nvPicPr>
          <p:cNvPr id="1026" name="Picture 2" descr="http://api.ning.com/files/UYzj0yYxWl-b978FdHG5PinxCi5ETHejYZUuARJKkkKgZEXp85cO9VtLTeEJ5MPzZvxMb2gUxJZJT16FiLTaa3ZzQf8-P3b4/welcome_wag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5429" y="1905000"/>
            <a:ext cx="4898571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Be the Welcome Wagon: </a:t>
            </a:r>
            <a:br>
              <a:rPr lang="en-US" i="1" dirty="0" smtClean="0"/>
            </a:br>
            <a:r>
              <a:rPr lang="en-US" i="1" dirty="0" smtClean="0"/>
              <a:t>An Illustrative Example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Librarian</a:t>
            </a:r>
            <a:r>
              <a:rPr lang="en-US" dirty="0" smtClean="0">
                <a:solidFill>
                  <a:srgbClr val="FF0000"/>
                </a:solidFill>
              </a:rPr>
              <a:t>:  I’m so glad you contacted us </a:t>
            </a:r>
            <a:r>
              <a:rPr lang="en-US" dirty="0" smtClean="0"/>
              <a:t>with this request!  </a:t>
            </a:r>
          </a:p>
          <a:p>
            <a:r>
              <a:rPr lang="en-US" dirty="0" smtClean="0"/>
              <a:t>Librarian:  I see you found many Web resources that are helpful. </a:t>
            </a:r>
          </a:p>
          <a:p>
            <a:r>
              <a:rPr lang="en-US" dirty="0" smtClean="0"/>
              <a:t>Librarian:  </a:t>
            </a:r>
            <a:r>
              <a:rPr lang="en-US" dirty="0" smtClean="0">
                <a:solidFill>
                  <a:srgbClr val="FF0000"/>
                </a:solidFill>
              </a:rPr>
              <a:t>I can show you how we librarians pick</a:t>
            </a:r>
            <a:r>
              <a:rPr lang="en-US" dirty="0" smtClean="0"/>
              <a:t> and choose among them to find the best. </a:t>
            </a:r>
          </a:p>
          <a:p>
            <a:r>
              <a:rPr lang="en-US" dirty="0" smtClean="0"/>
              <a:t>Librarian:  </a:t>
            </a:r>
            <a:r>
              <a:rPr lang="en-US" dirty="0" smtClean="0">
                <a:solidFill>
                  <a:srgbClr val="FF0000"/>
                </a:solidFill>
              </a:rPr>
              <a:t>Then you can show what you’ve learned to the other members of your team.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Make Introductions: </a:t>
            </a:r>
            <a:br>
              <a:rPr lang="en-US" i="1" dirty="0" smtClean="0"/>
            </a:br>
            <a:r>
              <a:rPr lang="en-US" i="1" dirty="0" smtClean="0"/>
              <a:t>An Example from the Transcripts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(3:51:23 PM) librarian: Also, </a:t>
            </a:r>
            <a:r>
              <a:rPr lang="en-US" dirty="0" smtClean="0">
                <a:solidFill>
                  <a:srgbClr val="FF0000"/>
                </a:solidFill>
              </a:rPr>
              <a:t>I would really recommend that you meet with our business librarian</a:t>
            </a:r>
            <a:r>
              <a:rPr lang="en-US" dirty="0" smtClean="0"/>
              <a:t> to see if she can help you find the kind of info you need in the business literature.</a:t>
            </a:r>
          </a:p>
          <a:p>
            <a:r>
              <a:rPr lang="en-US" dirty="0" smtClean="0"/>
              <a:t>(3:51:33 PM) Patron: oh ok! What are her hours?</a:t>
            </a:r>
          </a:p>
          <a:p>
            <a:r>
              <a:rPr lang="en-US" dirty="0" smtClean="0"/>
              <a:t>(3:51:49 PM) librarian: </a:t>
            </a:r>
            <a:r>
              <a:rPr lang="en-US" dirty="0" smtClean="0">
                <a:solidFill>
                  <a:srgbClr val="FF0000"/>
                </a:solidFill>
              </a:rPr>
              <a:t>Her name is [</a:t>
            </a:r>
            <a:r>
              <a:rPr lang="en-US" dirty="0" err="1" smtClean="0">
                <a:solidFill>
                  <a:srgbClr val="FF0000"/>
                </a:solidFill>
              </a:rPr>
              <a:t>SuzyQ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</a:p>
          <a:p>
            <a:r>
              <a:rPr lang="en-US" dirty="0" smtClean="0"/>
              <a:t>(3:52:02 PM) librarian: http://www.library.edu/staff/suzyq/</a:t>
            </a:r>
          </a:p>
          <a:p>
            <a:r>
              <a:rPr lang="en-US" dirty="0" smtClean="0"/>
              <a:t>(3:52:16 PM) librarian: </a:t>
            </a:r>
            <a:r>
              <a:rPr lang="en-US" dirty="0" smtClean="0">
                <a:solidFill>
                  <a:srgbClr val="FF0000"/>
                </a:solidFill>
              </a:rPr>
              <a:t>She’ll be a huge help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bet.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Share Secret Knowledge: </a:t>
            </a:r>
            <a:br>
              <a:rPr lang="en-US" i="1" dirty="0" smtClean="0"/>
            </a:br>
            <a:r>
              <a:rPr lang="en-US" i="1" dirty="0" smtClean="0"/>
              <a:t>An Example from the Transcripts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(4:21:16 PM) librarian: So you know that </a:t>
            </a:r>
            <a:r>
              <a:rPr lang="en-US" dirty="0" smtClean="0">
                <a:solidFill>
                  <a:srgbClr val="FF0000"/>
                </a:solidFill>
              </a:rPr>
              <a:t>article databases like JSTOR are search tools that you can't find through Google...</a:t>
            </a:r>
          </a:p>
          <a:p>
            <a:pPr>
              <a:buNone/>
            </a:pPr>
            <a:r>
              <a:rPr lang="en-US" dirty="0" smtClean="0"/>
              <a:t>(4:21:31 PM) librarian: They </a:t>
            </a:r>
            <a:r>
              <a:rPr lang="en-US" dirty="0" smtClean="0">
                <a:solidFill>
                  <a:srgbClr val="FF0000"/>
                </a:solidFill>
              </a:rPr>
              <a:t>cost a lot of money and so that's why you have to go through the library </a:t>
            </a:r>
            <a:r>
              <a:rPr lang="en-US" dirty="0" smtClean="0"/>
              <a:t>to get to them...</a:t>
            </a:r>
          </a:p>
          <a:p>
            <a:pPr>
              <a:buNone/>
            </a:pPr>
            <a:r>
              <a:rPr lang="en-US" dirty="0" smtClean="0"/>
              <a:t>(4:21:44 PM) librarian: The one we're going to use first is called MLA International Bibliography...</a:t>
            </a:r>
          </a:p>
          <a:p>
            <a:pPr>
              <a:buNone/>
            </a:pPr>
            <a:r>
              <a:rPr lang="en-US" dirty="0" smtClean="0"/>
              <a:t>(4:21:52 PM) Patron: ok</a:t>
            </a:r>
          </a:p>
          <a:p>
            <a:pPr>
              <a:buNone/>
            </a:pPr>
            <a:r>
              <a:rPr lang="en-US" dirty="0" smtClean="0"/>
              <a:t>(4:22:21 PM) librarian: </a:t>
            </a:r>
            <a:r>
              <a:rPr lang="en-US" dirty="0" smtClean="0">
                <a:solidFill>
                  <a:srgbClr val="FF0000"/>
                </a:solidFill>
              </a:rPr>
              <a:t>It's got a crazy name </a:t>
            </a:r>
            <a:r>
              <a:rPr lang="en-US" dirty="0" smtClean="0"/>
              <a:t>and it sounds like what you'd use to make your References list in your paper, </a:t>
            </a:r>
            <a:r>
              <a:rPr lang="en-US" dirty="0" smtClean="0">
                <a:solidFill>
                  <a:srgbClr val="FF0000"/>
                </a:solidFill>
              </a:rPr>
              <a:t>but it's actually a big container (kind of like a search engine) </a:t>
            </a:r>
            <a:r>
              <a:rPr lang="en-US" dirty="0" smtClean="0"/>
              <a:t>with information about articles published in literature and film...</a:t>
            </a:r>
          </a:p>
          <a:p>
            <a:pPr>
              <a:buNone/>
            </a:pPr>
            <a:r>
              <a:rPr lang="en-US" dirty="0" smtClean="0"/>
              <a:t>(4:22:27 PM) librarian: You can get to it like this…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3657600" cy="4876800"/>
          </a:xfrm>
        </p:spPr>
        <p:txBody>
          <a:bodyPr/>
          <a:lstStyle/>
          <a:p>
            <a:r>
              <a:rPr lang="en-US" dirty="0" smtClean="0"/>
              <a:t>1 academic year</a:t>
            </a:r>
          </a:p>
          <a:p>
            <a:r>
              <a:rPr lang="en-US" dirty="0" smtClean="0"/>
              <a:t>1500 transcripts</a:t>
            </a:r>
          </a:p>
          <a:p>
            <a:r>
              <a:rPr lang="en-US" dirty="0" smtClean="0"/>
              <a:t>8 major coding categories</a:t>
            </a:r>
          </a:p>
          <a:p>
            <a:r>
              <a:rPr lang="en-US" dirty="0" smtClean="0"/>
              <a:t>27 subcategories</a:t>
            </a:r>
          </a:p>
          <a:p>
            <a:r>
              <a:rPr lang="en-US" dirty="0" smtClean="0"/>
              <a:t>2 researchers</a:t>
            </a:r>
            <a:endParaRPr lang="en-US" dirty="0"/>
          </a:p>
        </p:txBody>
      </p:sp>
      <p:pic>
        <p:nvPicPr>
          <p:cNvPr id="29698" name="Picture 2" descr="http://www.hasslefreeclipart.com/clipart_school/images/microscop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676400"/>
            <a:ext cx="2333625" cy="3495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686800" cy="607222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43400"/>
                <a:gridCol w="4343400"/>
              </a:tblGrid>
              <a:tr h="559595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MAJOR CODE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PERCENT</a:t>
                      </a:r>
                      <a:endParaRPr lang="en-US" sz="2400" dirty="0"/>
                    </a:p>
                  </a:txBody>
                  <a:tcPr/>
                </a:tc>
              </a:tr>
              <a:tr h="559595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Catch Them Being Good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2%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59595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Think Aloud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6%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035872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Show,</a:t>
                      </a:r>
                      <a:r>
                        <a:rPr lang="en-US" sz="2400" baseline="0" dirty="0" smtClean="0"/>
                        <a:t> Don’t Tell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43% (including</a:t>
                      </a:r>
                      <a:r>
                        <a:rPr lang="en-US" sz="2400" baseline="0" dirty="0" smtClean="0"/>
                        <a:t> page pushes)</a:t>
                      </a:r>
                    </a:p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aseline="0" dirty="0" smtClean="0"/>
                        <a:t>15% (omitting page pushes)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9595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Chunk It</a:t>
                      </a:r>
                      <a:r>
                        <a:rPr lang="en-US" sz="2400" baseline="0" dirty="0" smtClean="0"/>
                        <a:t> Up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3%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59595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Let Them Drive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3%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59595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Be the Welcome</a:t>
                      </a:r>
                      <a:r>
                        <a:rPr lang="en-US" sz="2400" baseline="0" dirty="0" smtClean="0"/>
                        <a:t> Wagon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4%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59595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Make Introductions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18%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9595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Share Secret Knowledge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 smtClean="0"/>
                        <a:t>8%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59595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AT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LEAST 1 STRATEGY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3FF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62%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3FF9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Taking the Opportunity?</a:t>
            </a:r>
            <a:br>
              <a:rPr lang="en-US" dirty="0" smtClean="0"/>
            </a:br>
            <a:r>
              <a:rPr lang="en-US" dirty="0" smtClean="0"/>
              <a:t>Or Taking a Pass!</a:t>
            </a:r>
            <a:endParaRPr lang="en-US" dirty="0"/>
          </a:p>
        </p:txBody>
      </p:sp>
      <p:pic>
        <p:nvPicPr>
          <p:cNvPr id="4" name="Picture 3" descr="chat snip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752600"/>
            <a:ext cx="6410671" cy="40527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Name?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371600"/>
            <a:ext cx="4419600" cy="4876800"/>
          </a:xfrm>
        </p:spPr>
        <p:txBody>
          <a:bodyPr/>
          <a:lstStyle/>
          <a:p>
            <a:r>
              <a:rPr lang="en-US" dirty="0" smtClean="0"/>
              <a:t>Virtual Reference</a:t>
            </a:r>
          </a:p>
          <a:p>
            <a:r>
              <a:rPr lang="en-US" dirty="0" smtClean="0"/>
              <a:t>Digital Reference</a:t>
            </a:r>
          </a:p>
          <a:p>
            <a:r>
              <a:rPr lang="en-US" dirty="0" smtClean="0"/>
              <a:t>Chat </a:t>
            </a:r>
          </a:p>
          <a:p>
            <a:r>
              <a:rPr lang="en-US" dirty="0" smtClean="0"/>
              <a:t>Instant Message</a:t>
            </a:r>
          </a:p>
          <a:p>
            <a:r>
              <a:rPr lang="en-US" dirty="0" smtClean="0"/>
              <a:t>Text</a:t>
            </a:r>
            <a:endParaRPr lang="en-US" dirty="0"/>
          </a:p>
        </p:txBody>
      </p:sp>
      <p:pic>
        <p:nvPicPr>
          <p:cNvPr id="1026" name="Picture 2" descr="http://www.hardin.k12.ky.us/jhhs/jhhslmc/shakespeare-bust-colo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3048000" cy="45342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CC00"/>
                </a:solidFill>
              </a:rPr>
              <a:t>If the reference service mission is aligned with institutional mission of teaching and learning, then…</a:t>
            </a:r>
          </a:p>
          <a:p>
            <a:r>
              <a:rPr lang="en-US" dirty="0" smtClean="0"/>
              <a:t>Reference transactions are instructional opportunities; </a:t>
            </a:r>
          </a:p>
          <a:p>
            <a:r>
              <a:rPr lang="en-US" dirty="0" smtClean="0"/>
              <a:t>Many librarians take a pass on the opportunity to teach; and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Librarians require training in instructional strategies.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zzeoCo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04800"/>
            <a:ext cx="6172200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VanScoy, Amy and Megan Oakleaf.  "Effective Instruction in the Virtual Reference  Environment.”  </a:t>
            </a:r>
            <a:r>
              <a:rPr lang="en-US" i="1" dirty="0" smtClean="0"/>
              <a:t>Teaching with Technology: An Academic Librarian's Guide</a:t>
            </a:r>
            <a:r>
              <a:rPr lang="en-US" dirty="0" smtClean="0"/>
              <a:t>.   Oxford, UK: </a:t>
            </a:r>
            <a:r>
              <a:rPr lang="en-US" dirty="0" err="1" smtClean="0"/>
              <a:t>Chandos</a:t>
            </a:r>
            <a:r>
              <a:rPr lang="en-US" dirty="0" smtClean="0"/>
              <a:t>, 2007. </a:t>
            </a:r>
            <a:r>
              <a:rPr lang="en-US" dirty="0" smtClean="0">
                <a:hlinkClick r:id="rId2"/>
              </a:rPr>
              <a:t>http://meganoakleaf.info/teachwithtech.pdf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http://api.ning.com/files/UYzj0yYxWl-b978FdHG5PinxCi5ETHejYZUuARJKkkKgZEXp85cO9VtLTeEJ5MPzZvxMb2gUxJZJT16FiLTaa3ZzQf8-P3b4/welcome_wagon.jpg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http://www.leehansen.com/clipart/Themes/School/images/prize-ribbon1.gif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http://media.crbcrusaders.org/vimages/shared/vnews/stories/49b186cb288d1/1_1236371169256.jpg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5"/>
              </a:rPr>
              <a:t>http://www.free-clip-art.com/members/content/gallery/Education_Clip_Art/1004teacher.gif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6"/>
              </a:rPr>
              <a:t>http://cineconchile.files.wordpress.com/2008/03/speedracergo.jpg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7"/>
              </a:rPr>
              <a:t>http://www.clker.com/cliparts/e/6/f/8/1194986818603360813target_with_arrow_virgin_01.svg.med.png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8"/>
              </a:rPr>
              <a:t>http://www.fotosearch.com/clip-art/intersection.html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9"/>
              </a:rPr>
              <a:t>http://www.hasslefreeclipart.com/clipart_school/images/microscope.gif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10"/>
              </a:rPr>
              <a:t>http://www.hardin.k12.ky.us/jhhs/jhhslmc/shakespeare-bust-color.gif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11"/>
              </a:rPr>
              <a:t>http://www.jmeacham.com/centers/planning.guide.clip.art.gif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12"/>
              </a:rPr>
              <a:t>http://www.gapingvoid.com/now%20what.jpg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jmeacham.com/centers/planning.guide.clip.ar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0"/>
            <a:ext cx="2923895" cy="3200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600200"/>
            <a:ext cx="5867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the Institution?</a:t>
            </a:r>
          </a:p>
          <a:p>
            <a:pPr lvl="1">
              <a:buNone/>
            </a:pPr>
            <a:r>
              <a:rPr lang="en-US" dirty="0" smtClean="0"/>
              <a:t>To Support Teaching &amp; Learning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For Library Services?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To Support Teaching &amp; 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181600" y="2819400"/>
            <a:ext cx="762000" cy="1295400"/>
          </a:xfrm>
          <a:prstGeom prst="downArrow">
            <a:avLst>
              <a:gd name="adj1" fmla="val 50000"/>
              <a:gd name="adj2" fmla="val 52098"/>
            </a:avLst>
          </a:prstGeom>
          <a:solidFill>
            <a:srgbClr val="7030A0"/>
          </a:solidFill>
          <a:ln>
            <a:noFill/>
          </a:ln>
          <a:effectLst/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zzeoCo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04800"/>
            <a:ext cx="6172200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600200"/>
            <a:ext cx="5029200" cy="4876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Metacognition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Constructivism &amp;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Active Learning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Social Constructivism</a:t>
            </a:r>
          </a:p>
          <a:p>
            <a:endParaRPr lang="en-US" dirty="0"/>
          </a:p>
        </p:txBody>
      </p:sp>
      <p:pic>
        <p:nvPicPr>
          <p:cNvPr id="4098" name="Picture 2" descr="http://www.free-clip-art.com/members/content/gallery/Education_Clip_Art/1004teach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05000"/>
            <a:ext cx="2571750" cy="2647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Instructional Strategies</a:t>
            </a:r>
            <a:br>
              <a:rPr lang="en-US" dirty="0" smtClean="0"/>
            </a:br>
            <a:r>
              <a:rPr lang="en-US" dirty="0" smtClean="0"/>
              <a:t>that Support Metacognition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00200"/>
            <a:ext cx="4724400" cy="4876800"/>
          </a:xfrm>
        </p:spPr>
        <p:txBody>
          <a:bodyPr/>
          <a:lstStyle/>
          <a:p>
            <a:r>
              <a:rPr lang="en-US" dirty="0" smtClean="0"/>
              <a:t>Catch Them Being Good</a:t>
            </a:r>
          </a:p>
          <a:p>
            <a:r>
              <a:rPr lang="en-US" dirty="0" smtClean="0"/>
              <a:t>Think Aloud</a:t>
            </a:r>
          </a:p>
          <a:p>
            <a:r>
              <a:rPr lang="en-US" dirty="0" smtClean="0"/>
              <a:t>Show, Don’t Tell</a:t>
            </a:r>
          </a:p>
          <a:p>
            <a:r>
              <a:rPr lang="en-US" dirty="0" smtClean="0"/>
              <a:t>Chunk It Up</a:t>
            </a:r>
          </a:p>
        </p:txBody>
      </p:sp>
      <p:pic>
        <p:nvPicPr>
          <p:cNvPr id="3074" name="Picture 2" descr="http://www.leehansen.com/clipart/Themes/School/images/prize-ribbon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057400"/>
            <a:ext cx="19240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Catch Them Being Good:</a:t>
            </a:r>
            <a:br>
              <a:rPr lang="en-US" i="1" dirty="0" smtClean="0"/>
            </a:br>
            <a:r>
              <a:rPr lang="en-US" i="1" dirty="0" smtClean="0"/>
              <a:t>An Illustrative Example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Librarian:  This is a </a:t>
            </a:r>
            <a:r>
              <a:rPr lang="en-US" dirty="0" smtClean="0">
                <a:solidFill>
                  <a:srgbClr val="FF0000"/>
                </a:solidFill>
              </a:rPr>
              <a:t>great question</a:t>
            </a:r>
            <a:r>
              <a:rPr lang="en-US" dirty="0" smtClean="0"/>
              <a:t>!  </a:t>
            </a:r>
          </a:p>
          <a:p>
            <a:r>
              <a:rPr lang="en-US" dirty="0" smtClean="0"/>
              <a:t>Librarian:  I can tell that </a:t>
            </a:r>
            <a:r>
              <a:rPr lang="en-US" dirty="0" smtClean="0">
                <a:solidFill>
                  <a:srgbClr val="FF0000"/>
                </a:solidFill>
              </a:rPr>
              <a:t>you’ve already thought a lot</a:t>
            </a:r>
            <a:r>
              <a:rPr lang="en-US" dirty="0" smtClean="0"/>
              <a:t> about this topic. </a:t>
            </a:r>
          </a:p>
          <a:p>
            <a:r>
              <a:rPr lang="en-US" dirty="0" smtClean="0"/>
              <a:t>Librarian:  </a:t>
            </a:r>
            <a:r>
              <a:rPr lang="en-US" dirty="0" smtClean="0">
                <a:solidFill>
                  <a:srgbClr val="FF0000"/>
                </a:solidFill>
              </a:rPr>
              <a:t>You already know </a:t>
            </a:r>
            <a:r>
              <a:rPr lang="en-US" dirty="0" smtClean="0"/>
              <a:t>what types of sources you need to answer the question, </a:t>
            </a:r>
          </a:p>
          <a:p>
            <a:r>
              <a:rPr lang="en-US" dirty="0" smtClean="0"/>
              <a:t>Librarian:  and </a:t>
            </a:r>
            <a:r>
              <a:rPr lang="en-US" dirty="0" smtClean="0">
                <a:solidFill>
                  <a:srgbClr val="FF0000"/>
                </a:solidFill>
              </a:rPr>
              <a:t>you also know </a:t>
            </a:r>
            <a:r>
              <a:rPr lang="en-US" dirty="0" smtClean="0"/>
              <a:t>that you need to present both sides of the issue you’re researching. </a:t>
            </a:r>
          </a:p>
          <a:p>
            <a:r>
              <a:rPr lang="en-US" dirty="0" smtClean="0"/>
              <a:t>Librarian:  </a:t>
            </a:r>
            <a:r>
              <a:rPr lang="en-US" dirty="0" smtClean="0">
                <a:solidFill>
                  <a:srgbClr val="FF0000"/>
                </a:solidFill>
              </a:rPr>
              <a:t>That gives us a lot of information </a:t>
            </a:r>
            <a:r>
              <a:rPr lang="en-US" dirty="0" smtClean="0"/>
              <a:t>to start our search with.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Think Aloud:</a:t>
            </a:r>
            <a:br>
              <a:rPr lang="en-US" i="1" dirty="0" smtClean="0"/>
            </a:br>
            <a:r>
              <a:rPr lang="en-US" i="1" dirty="0" smtClean="0"/>
              <a:t>An Illustrative Example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Librarian:  Ok, </a:t>
            </a:r>
            <a:r>
              <a:rPr lang="en-US" dirty="0" smtClean="0">
                <a:solidFill>
                  <a:srgbClr val="FF0000"/>
                </a:solidFill>
              </a:rPr>
              <a:t>I see </a:t>
            </a:r>
            <a:r>
              <a:rPr lang="en-US" dirty="0" smtClean="0"/>
              <a:t>you’re using the term “anti-smoking campaign”.</a:t>
            </a:r>
          </a:p>
          <a:p>
            <a:r>
              <a:rPr lang="en-US" dirty="0" smtClean="0"/>
              <a:t>Librarian:  </a:t>
            </a:r>
            <a:r>
              <a:rPr lang="en-US" dirty="0" smtClean="0">
                <a:solidFill>
                  <a:srgbClr val="FF0000"/>
                </a:solidFill>
              </a:rPr>
              <a:t>I’ll enter </a:t>
            </a:r>
            <a:r>
              <a:rPr lang="en-US" dirty="0" smtClean="0"/>
              <a:t>the same terms in the search box.</a:t>
            </a:r>
          </a:p>
          <a:p>
            <a:r>
              <a:rPr lang="en-US" dirty="0" smtClean="0"/>
              <a:t>Librarian:  </a:t>
            </a:r>
            <a:r>
              <a:rPr lang="en-US" dirty="0" smtClean="0">
                <a:solidFill>
                  <a:srgbClr val="FF0000"/>
                </a:solidFill>
              </a:rPr>
              <a:t>Hmm…</a:t>
            </a:r>
            <a:r>
              <a:rPr lang="en-US" dirty="0" smtClean="0"/>
              <a:t>no results.  Well, that happens sometimes.</a:t>
            </a:r>
          </a:p>
          <a:p>
            <a:r>
              <a:rPr lang="en-US" dirty="0" smtClean="0"/>
              <a:t>Librarian:  </a:t>
            </a:r>
            <a:r>
              <a:rPr lang="en-US" dirty="0" smtClean="0">
                <a:solidFill>
                  <a:srgbClr val="FF0000"/>
                </a:solidFill>
              </a:rPr>
              <a:t>Let’s try another way </a:t>
            </a:r>
            <a:r>
              <a:rPr lang="en-US" dirty="0" smtClean="0"/>
              <a:t>of saying that…</a:t>
            </a:r>
          </a:p>
          <a:p>
            <a:r>
              <a:rPr lang="en-US" dirty="0" smtClean="0"/>
              <a:t>Librarian:  How about “smoking cessation”?  Does that get at your topic too?</a:t>
            </a:r>
          </a:p>
          <a:p>
            <a:r>
              <a:rPr lang="en-US" dirty="0" smtClean="0"/>
              <a:t>Librarian:  Great.  That worked much better!  Sometimes databases use different terms that what we use in conversation.  </a:t>
            </a:r>
            <a:r>
              <a:rPr lang="en-US" dirty="0" smtClean="0">
                <a:solidFill>
                  <a:srgbClr val="FF0000"/>
                </a:solidFill>
              </a:rPr>
              <a:t>It’s always a good idea </a:t>
            </a:r>
            <a:r>
              <a:rPr lang="en-US" dirty="0" smtClean="0"/>
              <a:t>to be flexible and experiment with different words.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Show, Don’t Tell:</a:t>
            </a:r>
            <a:br>
              <a:rPr lang="en-US" i="1" dirty="0" smtClean="0"/>
            </a:br>
            <a:r>
              <a:rPr lang="en-US" i="1" dirty="0" smtClean="0"/>
              <a:t>An Illustrative Example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Librarian:  Ok, now that we know your keywords, let’s get started with searching for the books you need.</a:t>
            </a:r>
          </a:p>
          <a:p>
            <a:r>
              <a:rPr lang="en-US" dirty="0" smtClean="0"/>
              <a:t>Librarian:  I’m going to begin </a:t>
            </a:r>
            <a:r>
              <a:rPr lang="en-US" dirty="0" smtClean="0">
                <a:solidFill>
                  <a:srgbClr val="FF0000"/>
                </a:solidFill>
              </a:rPr>
              <a:t>sending you pages</a:t>
            </a:r>
            <a:r>
              <a:rPr lang="en-US" dirty="0" smtClean="0"/>
              <a:t>.  The first is the library home page. </a:t>
            </a:r>
            <a:r>
              <a:rPr lang="en-US" dirty="0" smtClean="0">
                <a:solidFill>
                  <a:srgbClr val="FF0000"/>
                </a:solidFill>
              </a:rPr>
              <a:t>[http://www.library.org] </a:t>
            </a:r>
            <a:r>
              <a:rPr lang="en-US" dirty="0" smtClean="0"/>
              <a:t>Do you see that?</a:t>
            </a:r>
          </a:p>
          <a:p>
            <a:r>
              <a:rPr lang="en-US" dirty="0" smtClean="0"/>
              <a:t>Librarian:  Super.  Now…</a:t>
            </a:r>
            <a:r>
              <a:rPr lang="en-US" dirty="0" smtClean="0">
                <a:solidFill>
                  <a:srgbClr val="FF0000"/>
                </a:solidFill>
              </a:rPr>
              <a:t>I’m going to click </a:t>
            </a:r>
            <a:r>
              <a:rPr lang="en-US" dirty="0" smtClean="0"/>
              <a:t>the link labeled “Catalog” at the top of the screen. </a:t>
            </a:r>
            <a:r>
              <a:rPr lang="en-US" dirty="0" smtClean="0">
                <a:solidFill>
                  <a:srgbClr val="FF0000"/>
                </a:solidFill>
              </a:rPr>
              <a:t>[http://www.library.org/catalog]</a:t>
            </a:r>
          </a:p>
          <a:p>
            <a:r>
              <a:rPr lang="en-US" dirty="0" smtClean="0"/>
              <a:t>Librarian:  Go ahead and enter your keywords in the search box.  </a:t>
            </a:r>
          </a:p>
          <a:p>
            <a:r>
              <a:rPr lang="en-US" dirty="0" smtClean="0"/>
              <a:t>Librarian:  Well done.  </a:t>
            </a:r>
          </a:p>
          <a:p>
            <a:r>
              <a:rPr lang="en-US" dirty="0" smtClean="0"/>
              <a:t>Librarian:  This is a nice result list! </a:t>
            </a:r>
            <a:r>
              <a:rPr lang="en-US" dirty="0" smtClean="0">
                <a:solidFill>
                  <a:srgbClr val="FF0000"/>
                </a:solidFill>
              </a:rPr>
              <a:t>[http://www.library.org/catalog/search] </a:t>
            </a:r>
            <a:r>
              <a:rPr lang="en-US" dirty="0" smtClean="0"/>
              <a:t>What looks good to you?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1434</Words>
  <Application>Microsoft Office PowerPoint</Application>
  <PresentationFormat>On-screen Show (4:3)</PresentationFormat>
  <Paragraphs>192</Paragraphs>
  <Slides>23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“Teachable Instants”:  Taking the Opportunity or Taking a Pass</vt:lpstr>
      <vt:lpstr>What’s in a Name?</vt:lpstr>
      <vt:lpstr>The Mission</vt:lpstr>
      <vt:lpstr>Slide 4</vt:lpstr>
      <vt:lpstr>Educational Theory</vt:lpstr>
      <vt:lpstr>Instructional Strategies that Support Metacognition</vt:lpstr>
      <vt:lpstr>Catch Them Being Good: An Illustrative Example</vt:lpstr>
      <vt:lpstr>Think Aloud: An Illustrative Example</vt:lpstr>
      <vt:lpstr>Show, Don’t Tell: An Illustrative Example</vt:lpstr>
      <vt:lpstr>Chunk It Up: An Example from the Transcripts</vt:lpstr>
      <vt:lpstr>Instructional Strategies that Support Active Learning</vt:lpstr>
      <vt:lpstr>Let Them Drive: An Example from the Transcripts</vt:lpstr>
      <vt:lpstr>Instructional Strategies that Support Social Constructivism</vt:lpstr>
      <vt:lpstr>Be the Welcome Wagon:  An Illustrative Example</vt:lpstr>
      <vt:lpstr>Make Introductions:  An Example from the Transcripts</vt:lpstr>
      <vt:lpstr>Share Secret Knowledge:  An Example from the Transcripts</vt:lpstr>
      <vt:lpstr>Methodology</vt:lpstr>
      <vt:lpstr>Slide 18</vt:lpstr>
      <vt:lpstr>Taking the Opportunity? Or Taking a Pass!</vt:lpstr>
      <vt:lpstr>Conclusions</vt:lpstr>
      <vt:lpstr>Slide 21</vt:lpstr>
      <vt:lpstr>For More Information</vt:lpstr>
      <vt:lpstr>Image Credits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“Teachable Instants”:  Taking the Opportunity or Taking a Pass</dc:title>
  <dc:creator>moakleaf</dc:creator>
  <cp:lastModifiedBy>moakleaf</cp:lastModifiedBy>
  <cp:revision>26</cp:revision>
  <dcterms:created xsi:type="dcterms:W3CDTF">2006-08-16T00:00:00Z</dcterms:created>
  <dcterms:modified xsi:type="dcterms:W3CDTF">2009-07-16T10:54:49Z</dcterms:modified>
</cp:coreProperties>
</file>